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  <p:sldMasterId id="2147483913" r:id="rId2"/>
  </p:sldMasterIdLst>
  <p:sldIdLst>
    <p:sldId id="306" r:id="rId3"/>
    <p:sldId id="307" r:id="rId4"/>
    <p:sldId id="259" r:id="rId5"/>
    <p:sldId id="261" r:id="rId6"/>
    <p:sldId id="300" r:id="rId7"/>
    <p:sldId id="262" r:id="rId8"/>
    <p:sldId id="264" r:id="rId9"/>
    <p:sldId id="266" r:id="rId10"/>
    <p:sldId id="263" r:id="rId11"/>
    <p:sldId id="268" r:id="rId12"/>
    <p:sldId id="301" r:id="rId13"/>
    <p:sldId id="270" r:id="rId14"/>
    <p:sldId id="271" r:id="rId15"/>
    <p:sldId id="272" r:id="rId16"/>
    <p:sldId id="308" r:id="rId17"/>
    <p:sldId id="302" r:id="rId18"/>
    <p:sldId id="303" r:id="rId19"/>
    <p:sldId id="277" r:id="rId20"/>
    <p:sldId id="304" r:id="rId21"/>
    <p:sldId id="297" r:id="rId22"/>
    <p:sldId id="298" r:id="rId23"/>
    <p:sldId id="282" r:id="rId24"/>
    <p:sldId id="284" r:id="rId25"/>
    <p:sldId id="287" r:id="rId26"/>
    <p:sldId id="288" r:id="rId27"/>
    <p:sldId id="291" r:id="rId28"/>
    <p:sldId id="292" r:id="rId29"/>
  </p:sldIdLst>
  <p:sldSz cx="109728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936" y="-18"/>
      </p:cViewPr>
      <p:guideLst>
        <p:guide orient="horz" pos="2160"/>
        <p:guide pos="345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1371601"/>
            <a:ext cx="941832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2960" y="3505200"/>
            <a:ext cx="768096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812E-7CB3-428C-8BE0-40E436030104}" type="datetimeFigureOut">
              <a:rPr lang="en-US" smtClean="0"/>
              <a:pPr/>
              <a:t>3/2/2020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B30A-8392-42EF-A2A2-BD832EDAA01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822960" y="3398520"/>
            <a:ext cx="941832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792480"/>
            <a:ext cx="2571216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30332" y="838201"/>
            <a:ext cx="7085268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" y="2133600"/>
            <a:ext cx="2567635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812E-7CB3-428C-8BE0-40E436030104}" type="datetimeFigureOut">
              <a:rPr lang="en-US" smtClean="0"/>
              <a:pPr/>
              <a:t>3/2/2020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B30A-8392-42EF-A2A2-BD832EDAA0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812E-7CB3-428C-8BE0-40E436030104}" type="datetimeFigureOut">
              <a:rPr lang="en-US" smtClean="0"/>
              <a:pPr/>
              <a:t>3/2/2020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B30A-8392-42EF-A2A2-BD832EDAA0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55280" y="609600"/>
            <a:ext cx="246888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8640" y="609600"/>
            <a:ext cx="722376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812E-7CB3-428C-8BE0-40E436030104}" type="datetimeFigureOut">
              <a:rPr lang="en-US" smtClean="0"/>
              <a:pPr/>
              <a:t>3/2/2020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B30A-8392-42EF-A2A2-BD832EDAA0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2130426"/>
            <a:ext cx="932688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5920" y="3886200"/>
            <a:ext cx="768096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34071-D935-4A6E-A8BC-3861D2AFB2A0}" type="datetimeFigureOut">
              <a:rPr lang="en-US" smtClean="0"/>
              <a:pPr/>
              <a:t>3/2/2020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8CC1D-D7C8-4B74-B687-5328BDA101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388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34071-D935-4A6E-A8BC-3861D2AFB2A0}" type="datetimeFigureOut">
              <a:rPr lang="en-US" smtClean="0"/>
              <a:pPr/>
              <a:t>3/2/2020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8CC1D-D7C8-4B74-B687-5328BDA101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9449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776" y="4406901"/>
            <a:ext cx="932688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776" y="2906713"/>
            <a:ext cx="932688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34071-D935-4A6E-A8BC-3861D2AFB2A0}" type="datetimeFigureOut">
              <a:rPr lang="en-US" smtClean="0"/>
              <a:pPr/>
              <a:t>3/2/2020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8CC1D-D7C8-4B74-B687-5328BDA101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5057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8640" y="1600201"/>
            <a:ext cx="484632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77840" y="1600201"/>
            <a:ext cx="484632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34071-D935-4A6E-A8BC-3861D2AFB2A0}" type="datetimeFigureOut">
              <a:rPr lang="en-US" smtClean="0"/>
              <a:pPr/>
              <a:t>3/2/2020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8CC1D-D7C8-4B74-B687-5328BDA101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8643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8640" y="1535113"/>
            <a:ext cx="484822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" y="2174875"/>
            <a:ext cx="484822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74031" y="1535113"/>
            <a:ext cx="485013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74031" y="2174875"/>
            <a:ext cx="485013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34071-D935-4A6E-A8BC-3861D2AFB2A0}" type="datetimeFigureOut">
              <a:rPr lang="en-US" smtClean="0"/>
              <a:pPr/>
              <a:t>3/2/2020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8CC1D-D7C8-4B74-B687-5328BDA101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326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34071-D935-4A6E-A8BC-3861D2AFB2A0}" type="datetimeFigureOut">
              <a:rPr lang="en-US" smtClean="0"/>
              <a:pPr/>
              <a:t>3/2/2020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8CC1D-D7C8-4B74-B687-5328BDA101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2502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34071-D935-4A6E-A8BC-3861D2AFB2A0}" type="datetimeFigureOut">
              <a:rPr lang="en-US" smtClean="0"/>
              <a:pPr/>
              <a:t>3/2/2020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8CC1D-D7C8-4B74-B687-5328BDA101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161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812E-7CB3-428C-8BE0-40E436030104}" type="datetimeFigureOut">
              <a:rPr lang="en-US" smtClean="0"/>
              <a:pPr/>
              <a:t>3/2/2020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B30A-8392-42EF-A2A2-BD832EDAA0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273050"/>
            <a:ext cx="360997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0060" y="273051"/>
            <a:ext cx="61341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" y="1435101"/>
            <a:ext cx="360997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34071-D935-4A6E-A8BC-3861D2AFB2A0}" type="datetimeFigureOut">
              <a:rPr lang="en-US" smtClean="0"/>
              <a:pPr/>
              <a:t>3/2/2020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8CC1D-D7C8-4B74-B687-5328BDA101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5664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0746" y="4800600"/>
            <a:ext cx="658368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150746" y="612775"/>
            <a:ext cx="658368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0746" y="5367338"/>
            <a:ext cx="658368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34071-D935-4A6E-A8BC-3861D2AFB2A0}" type="datetimeFigureOut">
              <a:rPr lang="en-US" smtClean="0"/>
              <a:pPr/>
              <a:t>3/2/2020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8CC1D-D7C8-4B74-B687-5328BDA101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2852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34071-D935-4A6E-A8BC-3861D2AFB2A0}" type="datetimeFigureOut">
              <a:rPr lang="en-US" smtClean="0"/>
              <a:pPr/>
              <a:t>3/2/2020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8CC1D-D7C8-4B74-B687-5328BDA101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8373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55280" y="274639"/>
            <a:ext cx="246888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8640" y="274639"/>
            <a:ext cx="722376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34071-D935-4A6E-A8BC-3861D2AFB2A0}" type="datetimeFigureOut">
              <a:rPr lang="en-US" smtClean="0"/>
              <a:pPr/>
              <a:t>3/2/2020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8CC1D-D7C8-4B74-B687-5328BDA101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290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812E-7CB3-428C-8BE0-40E436030104}" type="datetimeFigureOut">
              <a:rPr lang="en-US" smtClean="0"/>
              <a:pPr/>
              <a:t>3/2/2020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B30A-8392-42EF-A2A2-BD832EDAA01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894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776" y="2362201"/>
            <a:ext cx="932688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776" y="4626865"/>
            <a:ext cx="932688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812E-7CB3-428C-8BE0-40E436030104}" type="datetimeFigureOut">
              <a:rPr lang="en-US" smtClean="0"/>
              <a:pPr/>
              <a:t>3/2/2020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B30A-8392-42EF-A2A2-BD832EDAA01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877824" y="4599432"/>
            <a:ext cx="941832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8640" y="1673352"/>
            <a:ext cx="484632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77840" y="1673352"/>
            <a:ext cx="484632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812E-7CB3-428C-8BE0-40E436030104}" type="datetimeFigureOut">
              <a:rPr lang="en-US" smtClean="0"/>
              <a:pPr/>
              <a:t>3/2/2020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B30A-8392-42EF-A2A2-BD832EDAA0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8640" y="1676400"/>
            <a:ext cx="4718304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" y="2438400"/>
            <a:ext cx="471830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05856" y="1676400"/>
            <a:ext cx="4718304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05856" y="2438400"/>
            <a:ext cx="471830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812E-7CB3-428C-8BE0-40E436030104}" type="datetimeFigureOut">
              <a:rPr lang="en-US" smtClean="0"/>
              <a:pPr/>
              <a:t>3/2/2020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B30A-8392-42EF-A2A2-BD832EDAA01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3132296" y="4045744"/>
            <a:ext cx="4709160" cy="953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812E-7CB3-428C-8BE0-40E436030104}" type="datetimeFigureOut">
              <a:rPr lang="en-US" smtClean="0"/>
              <a:pPr/>
              <a:t>3/2/2020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B30A-8392-42EF-A2A2-BD832EDAA0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812E-7CB3-428C-8BE0-40E436030104}" type="datetimeFigureOut">
              <a:rPr lang="en-US" smtClean="0"/>
              <a:pPr/>
              <a:t>3/2/2020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B30A-8392-42EF-A2A2-BD832EDAA0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792080"/>
            <a:ext cx="2567635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66160" y="792080"/>
            <a:ext cx="6858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1" y="2130553"/>
            <a:ext cx="2567635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812E-7CB3-428C-8BE0-40E436030104}" type="datetimeFigureOut">
              <a:rPr lang="en-US" smtClean="0"/>
              <a:pPr/>
              <a:t>3/2/2020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B30A-8392-42EF-A2A2-BD832EDAA01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542045" y="3580047"/>
            <a:ext cx="5577840" cy="1906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109728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8640" y="533400"/>
            <a:ext cx="987552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8640" y="1600200"/>
            <a:ext cx="987552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09728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8640" y="18288"/>
            <a:ext cx="347472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E9D2812E-7CB3-428C-8BE0-40E436030104}" type="datetimeFigureOut">
              <a:rPr lang="en-US" smtClean="0"/>
              <a:pPr/>
              <a:t>3/2/2020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14800" y="18288"/>
            <a:ext cx="493776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18288"/>
            <a:ext cx="128016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E8C2B30A-8392-42EF-A2A2-BD832EDAA01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12" r:id="rId3"/>
    <p:sldLayoutId id="2147483903" r:id="rId4"/>
    <p:sldLayoutId id="2147483904" r:id="rId5"/>
    <p:sldLayoutId id="2147483905" r:id="rId6"/>
    <p:sldLayoutId id="2147483906" r:id="rId7"/>
    <p:sldLayoutId id="2147483907" r:id="rId8"/>
    <p:sldLayoutId id="2147483908" r:id="rId9"/>
    <p:sldLayoutId id="2147483909" r:id="rId10"/>
    <p:sldLayoutId id="2147483910" r:id="rId11"/>
    <p:sldLayoutId id="2147483911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8640" y="274638"/>
            <a:ext cx="98755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8640" y="1600201"/>
            <a:ext cx="98755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8640" y="6356351"/>
            <a:ext cx="2560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B34071-D935-4A6E-A8BC-3861D2AFB2A0}" type="datetimeFigureOut">
              <a:rPr lang="en-US" smtClean="0"/>
              <a:pPr/>
              <a:t>3/2/2020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9040" y="6356351"/>
            <a:ext cx="34747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63840" y="6356351"/>
            <a:ext cx="2560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D8CC1D-D7C8-4B74-B687-5328BDA101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855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4" r:id="rId1"/>
    <p:sldLayoutId id="2147483915" r:id="rId2"/>
    <p:sldLayoutId id="2147483916" r:id="rId3"/>
    <p:sldLayoutId id="2147483917" r:id="rId4"/>
    <p:sldLayoutId id="2147483918" r:id="rId5"/>
    <p:sldLayoutId id="2147483919" r:id="rId6"/>
    <p:sldLayoutId id="2147483920" r:id="rId7"/>
    <p:sldLayoutId id="2147483921" r:id="rId8"/>
    <p:sldLayoutId id="2147483922" r:id="rId9"/>
    <p:sldLayoutId id="2147483923" r:id="rId10"/>
    <p:sldLayoutId id="2147483924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theartofmed.wordpress.com/2015/05/28/introduction-to-pharmacology-i-characteristics-of-drugs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685800"/>
            <a:ext cx="9875520" cy="5867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dirty="0" smtClean="0"/>
              <a:t>Molecular delivery for cellular and subcellular processes that contribute to human disease</a:t>
            </a:r>
          </a:p>
          <a:p>
            <a:pPr marL="0" indent="0">
              <a:buNone/>
            </a:pPr>
            <a:endParaRPr lang="en-US" sz="4000" b="1" dirty="0"/>
          </a:p>
          <a:p>
            <a:pPr marL="0" indent="0">
              <a:buNone/>
            </a:pPr>
            <a:endParaRPr lang="en-US" sz="4000" b="1" dirty="0" smtClean="0"/>
          </a:p>
          <a:p>
            <a:pPr marL="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                       Presented to: Dr. </a:t>
            </a:r>
            <a:r>
              <a:rPr lang="en-US" sz="2800" dirty="0" err="1" smtClean="0"/>
              <a:t>Qaiser</a:t>
            </a:r>
            <a:r>
              <a:rPr lang="en-US" sz="2800" dirty="0" smtClean="0"/>
              <a:t> </a:t>
            </a:r>
            <a:r>
              <a:rPr lang="en-US" sz="2800" dirty="0" err="1" smtClean="0"/>
              <a:t>jabeen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                       Presented by: Aisha </a:t>
            </a:r>
            <a:r>
              <a:rPr lang="en-US" sz="2800" dirty="0" err="1" smtClean="0"/>
              <a:t>kanwal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137552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Nature of Drugs</a:t>
            </a:r>
            <a:endParaRPr lang="en-US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676400"/>
            <a:ext cx="10287000" cy="4419600"/>
          </a:xfrm>
        </p:spPr>
      </p:pic>
    </p:spTree>
    <p:extLst>
      <p:ext uri="{BB962C8B-B14F-4D97-AF65-F5344CB8AC3E}">
        <p14:creationId xmlns:p14="http://schemas.microsoft.com/office/powerpoint/2010/main" val="2679918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609600"/>
            <a:ext cx="9875520" cy="5867400"/>
          </a:xfrm>
        </p:spPr>
        <p:txBody>
          <a:bodyPr/>
          <a:lstStyle/>
          <a:p>
            <a:pPr marL="0" indent="0">
              <a:buNone/>
            </a:pP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Pharmacokinetic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Principles</a:t>
            </a:r>
          </a:p>
          <a:p>
            <a:pPr marL="0" indent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To reach its receptors and bring about a biologic effect, a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drug molecule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eg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a benzodiazepine sedative) must travel from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site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of administration (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eg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the gastrointestinal tract) to the site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of action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eg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the brain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0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Movement of drugs in body</a:t>
            </a:r>
          </a:p>
          <a:p>
            <a:pPr lv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Permeation</a:t>
            </a: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Fick’s law of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diffusion</a:t>
            </a:r>
          </a:p>
          <a:p>
            <a:pPr lvl="0"/>
            <a:r>
              <a:rPr lang="en-US" b="1" dirty="0">
                <a:latin typeface="Times New Roman" pitchFamily="18" charset="0"/>
                <a:cs typeface="Times New Roman" pitchFamily="18" charset="0"/>
              </a:rPr>
              <a:t>Water and lipid solubility of drug</a:t>
            </a:r>
          </a:p>
          <a:p>
            <a:endParaRPr lang="en-US" b="1" dirty="0"/>
          </a:p>
          <a:p>
            <a:pPr lvl="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5356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9875520" cy="990600"/>
          </a:xfrm>
        </p:spPr>
        <p:txBody>
          <a:bodyPr>
            <a:normAutofit/>
          </a:bodyPr>
          <a:lstStyle/>
          <a:p>
            <a:r>
              <a:rPr lang="en-US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Permeation</a:t>
            </a:r>
            <a:endParaRPr lang="en-US" b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10332720" cy="5562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Permeation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is the movement of drug molecules into and within the biologic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environment, involves following processes</a:t>
            </a:r>
          </a:p>
          <a:p>
            <a:pPr marL="0" indent="0">
              <a:buClr>
                <a:schemeClr val="tx2">
                  <a:lumMod val="75000"/>
                </a:schemeClr>
              </a:buClr>
              <a:buNone/>
            </a:pPr>
            <a:r>
              <a:rPr lang="en-US" sz="2800" b="1" i="1" u="sng" dirty="0" smtClean="0">
                <a:latin typeface="Times New Roman" pitchFamily="18" charset="0"/>
                <a:cs typeface="Times New Roman" pitchFamily="18" charset="0"/>
              </a:rPr>
              <a:t>Aqueous diffusion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Aqueous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diffusion is the movement of molecules through the watery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extracellular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and i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ntracellular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spaces.</a:t>
            </a: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This is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governed by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Fick’s law 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2">
                  <a:lumMod val="75000"/>
                </a:schemeClr>
              </a:buClr>
              <a:buNone/>
            </a:pPr>
            <a:r>
              <a:rPr lang="en-US" sz="2800" b="1" i="1" u="sng" dirty="0" smtClean="0">
                <a:latin typeface="Times New Roman" pitchFamily="18" charset="0"/>
                <a:cs typeface="Times New Roman" pitchFamily="18" charset="0"/>
              </a:rPr>
              <a:t>Lipid diffusion:</a:t>
            </a:r>
            <a:r>
              <a:rPr lang="en-US" sz="28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>
              <a:buClr>
                <a:schemeClr val="tx2">
                  <a:lumMod val="75000"/>
                </a:schemeClr>
              </a:buClr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Lipid diffusion is the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passive movement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of molecules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through membranes and other lipid barriers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 Like aqueous diffusion, this process is governed by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Fick’s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law.</a:t>
            </a:r>
          </a:p>
          <a:p>
            <a:pPr>
              <a:buClr>
                <a:schemeClr val="tx2">
                  <a:lumMod val="75000"/>
                </a:schemeClr>
              </a:buClr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937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" y="609600"/>
            <a:ext cx="105156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2">
                  <a:lumMod val="75000"/>
                </a:schemeClr>
              </a:buClr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Transport by </a:t>
            </a: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Endocytosis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indent="-342900">
              <a:buClr>
                <a:schemeClr val="tx2">
                  <a:lumMod val="75000"/>
                </a:schemeClr>
              </a:buClr>
              <a:buFont typeface="Arial" pitchFamily="34" charset="0"/>
              <a:buChar char="•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Clr>
                <a:schemeClr val="tx2">
                  <a:lumMod val="75000"/>
                </a:schemeClr>
              </a:buClr>
              <a:buFont typeface="Arial" pitchFamily="34" charset="0"/>
              <a:buChar char="•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Clr>
                <a:schemeClr val="tx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Occurs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through binding of the transported molecule to specialized components (receptors) on cell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membranes with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subsequent internalization by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n folding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of that area of the membrane.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>
              <a:buClr>
                <a:schemeClr val="tx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Endocytosis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permits very large or very lipid-insoluble chemicals to enter cells. </a:t>
            </a:r>
          </a:p>
          <a:p>
            <a:pPr marL="342900" indent="-342900">
              <a:buClr>
                <a:schemeClr val="tx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example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large molecules such as proteins may cross cell membranes by endocytosis. </a:t>
            </a:r>
            <a:endParaRPr lang="en-US" sz="2800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949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Fick’s law of diffusion</a:t>
            </a:r>
            <a:endParaRPr lang="en-US" sz="3600" b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buClr>
                    <a:schemeClr val="tx2">
                      <a:lumMod val="75000"/>
                    </a:schemeClr>
                  </a:buClr>
                </a:pPr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Fick’s law predicts the rate of movement of molecules across a barrier. The concentration gradient (C1 − C2) and permeability are coefficient </a:t>
                </a:r>
                <a:r>
                  <a:rPr lang="en-US" sz="2800" dirty="0">
                    <a:latin typeface="Times New Roman" pitchFamily="18" charset="0"/>
                    <a:cs typeface="Times New Roman" pitchFamily="18" charset="0"/>
                  </a:rPr>
                  <a:t>for the </a:t>
                </a:r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drug, </a:t>
                </a:r>
                <a:r>
                  <a:rPr lang="en-US" sz="2800" dirty="0">
                    <a:latin typeface="Times New Roman" pitchFamily="18" charset="0"/>
                    <a:cs typeface="Times New Roman" pitchFamily="18" charset="0"/>
                  </a:rPr>
                  <a:t>the area and thickness of the barrier membrane are used to compute the rate as </a:t>
                </a:r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follows:</a:t>
                </a:r>
              </a:p>
              <a:p>
                <a:pPr marL="0" indent="0">
                  <a:buNone/>
                </a:pPr>
                <a:endParaRPr lang="en-US" sz="28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𝑹𝒂𝒕𝒆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r>
                        <a:rPr lang="en-US" sz="2800" b="1" i="1" smtClean="0">
                          <a:latin typeface="Cambria Math"/>
                        </a:rPr>
                        <m:t>𝑪</m:t>
                      </m:r>
                      <m:r>
                        <a:rPr lang="en-US" sz="2800" b="1" i="1" smtClean="0">
                          <a:latin typeface="Cambria Math"/>
                        </a:rPr>
                        <m:t>𝟏</m:t>
                      </m:r>
                      <m:r>
                        <a:rPr lang="en-US" sz="2800" b="1" i="1" smtClean="0">
                          <a:latin typeface="Cambria Math"/>
                        </a:rPr>
                        <m:t>−</m:t>
                      </m:r>
                      <m:r>
                        <a:rPr lang="en-US" sz="2800" b="1" i="1" smtClean="0">
                          <a:latin typeface="Cambria Math"/>
                        </a:rPr>
                        <m:t>𝑪</m:t>
                      </m:r>
                      <m:r>
                        <a:rPr lang="en-US" sz="2800" b="1" i="1" smtClean="0">
                          <a:latin typeface="Cambria Math"/>
                        </a:rPr>
                        <m:t>𝟐</m:t>
                      </m:r>
                      <m:r>
                        <a:rPr lang="en-US" sz="2800" b="1" i="1">
                          <a:latin typeface="Cambria Math"/>
                          <a:ea typeface="Cambria Math"/>
                        </a:rPr>
                        <m:t>×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800" b="1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2800" b="1" i="1" smtClean="0">
                              <a:latin typeface="Cambria Math"/>
                              <a:ea typeface="Cambria Math"/>
                            </a:rPr>
                            <m:t>𝒑𝒆𝒓𝒎𝒆𝒂𝒃𝒊𝒍𝒊𝒕𝒚</m:t>
                          </m:r>
                          <m:r>
                            <a:rPr lang="en-US" sz="2800" b="1" i="1" smtClean="0">
                              <a:latin typeface="Cambria Math"/>
                              <a:ea typeface="Cambria Math"/>
                            </a:rPr>
                            <m:t>/</m:t>
                          </m:r>
                          <m:r>
                            <a:rPr lang="en-US" sz="2800" b="1" i="1" smtClean="0">
                              <a:latin typeface="Cambria Math"/>
                              <a:ea typeface="Cambria Math"/>
                            </a:rPr>
                            <m:t>𝒕𝒉𝒊𝒄𝒌𝒏𝒆𝒔𝒔</m:t>
                          </m:r>
                        </m:e>
                      </m:d>
                      <m:r>
                        <a:rPr lang="en-US" sz="2800" b="1" i="1" smtClean="0"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US" sz="2800" b="1" i="1" smtClean="0">
                          <a:latin typeface="Cambria Math"/>
                          <a:ea typeface="Cambria Math"/>
                        </a:rPr>
                        <m:t>𝒂𝒓𝒆𝒂</m:t>
                      </m:r>
                    </m:oMath>
                  </m:oMathPara>
                </a14:m>
                <a:endParaRPr lang="en-US" sz="2800" b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endParaRPr lang="en-US" sz="2800" b="1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802" t="-1250" r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29922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9875520" cy="609600"/>
          </a:xfrm>
        </p:spPr>
        <p:txBody>
          <a:bodyPr>
            <a:normAutofit fontScale="90000"/>
          </a:bodyPr>
          <a:lstStyle/>
          <a:p>
            <a:r>
              <a:rPr lang="en-US" b="1" u="sng" dirty="0" smtClean="0">
                <a:solidFill>
                  <a:schemeClr val="tx1"/>
                </a:solidFill>
              </a:rPr>
              <a:t>Water and Lipid Solubility of Drugs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48640" y="1066800"/>
                <a:ext cx="9875520" cy="5562600"/>
              </a:xfrm>
            </p:spPr>
            <p:txBody>
              <a:bodyPr/>
              <a:lstStyle/>
              <a:p>
                <a:pPr>
                  <a:buClr>
                    <a:schemeClr val="tx2">
                      <a:lumMod val="75000"/>
                    </a:schemeClr>
                  </a:buClr>
                  <a:buFont typeface="Wingdings" pitchFamily="2" charset="2"/>
                  <a:buChar char="§"/>
                </a:pP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If the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pKa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of the drug and the pH of the medium are known, the fraction of molecules in the ionized state can be predicted by means of the </a:t>
                </a:r>
                <a:r>
                  <a:rPr lang="en-US" b="1" dirty="0">
                    <a:latin typeface="Times New Roman" pitchFamily="18" charset="0"/>
                    <a:cs typeface="Times New Roman" pitchFamily="18" charset="0"/>
                  </a:rPr>
                  <a:t>Henderson-</a:t>
                </a:r>
                <a:r>
                  <a:rPr lang="en-US" b="1" dirty="0" err="1">
                    <a:latin typeface="Times New Roman" pitchFamily="18" charset="0"/>
                    <a:cs typeface="Times New Roman" pitchFamily="18" charset="0"/>
                  </a:rPr>
                  <a:t>Hasselbalch</a:t>
                </a:r>
                <a:r>
                  <a:rPr lang="en-US" b="1" dirty="0">
                    <a:latin typeface="Times New Roman" pitchFamily="18" charset="0"/>
                    <a:cs typeface="Times New Roman" pitchFamily="18" charset="0"/>
                  </a:rPr>
                  <a:t> equation:</a:t>
                </a:r>
              </a:p>
              <a:p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>
                          <a:latin typeface="Cambria Math"/>
                        </a:rPr>
                        <m:t>𝒍𝒐𝒈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1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1" i="1">
                                  <a:latin typeface="Cambria Math"/>
                                </a:rPr>
                              </m:ctrlPr>
                            </m:eqArrPr>
                            <m:e>
                              <m:f>
                                <m:fPr>
                                  <m:ctrlPr>
                                    <a:rPr lang="en-US" b="1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b="1" i="1">
                                      <a:latin typeface="Cambria Math"/>
                                    </a:rPr>
                                    <m:t>𝒑𝒓𝒐𝒕𝒐𝒏𝒂𝒕𝒆𝒅</m:t>
                                  </m:r>
                                  <m:r>
                                    <a:rPr lang="en-US" b="1" i="1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n-US" b="1" i="1">
                                      <a:latin typeface="Cambria Math"/>
                                    </a:rPr>
                                    <m:t>𝒇𝒐𝒓𝒎</m:t>
                                  </m:r>
                                </m:num>
                                <m:den>
                                  <m:r>
                                    <a:rPr lang="en-US" b="1" i="1">
                                      <a:latin typeface="Cambria Math"/>
                                    </a:rPr>
                                    <m:t>𝒖𝒏𝒑𝒓𝒐𝒕𝒐𝒏𝒂𝒕𝒆𝒅</m:t>
                                  </m:r>
                                </m:den>
                              </m:f>
                            </m:e>
                            <m:e>
                              <m:r>
                                <a:rPr lang="en-US" b="1" i="1">
                                  <a:latin typeface="Cambria Math"/>
                                </a:rPr>
                                <m:t>𝒇𝒐𝒓𝒎</m:t>
                              </m:r>
                            </m:e>
                          </m:eqArr>
                        </m:e>
                      </m:d>
                      <m:r>
                        <a:rPr lang="en-US" b="1">
                          <a:latin typeface="Cambria Math"/>
                        </a:rPr>
                        <m:t>=</m:t>
                      </m:r>
                      <m:r>
                        <a:rPr lang="en-US" b="1">
                          <a:latin typeface="Cambria Math"/>
                        </a:rPr>
                        <m:t>𝐩𝐤𝐚</m:t>
                      </m:r>
                      <m:r>
                        <a:rPr lang="en-US" b="1">
                          <a:latin typeface="Cambria Math"/>
                        </a:rPr>
                        <m:t>−</m:t>
                      </m:r>
                      <m:r>
                        <a:rPr lang="en-US" b="1">
                          <a:latin typeface="Cambria Math"/>
                        </a:rPr>
                        <m:t>𝐩𝐇</m:t>
                      </m:r>
                    </m:oMath>
                  </m:oMathPara>
                </a14:m>
                <a:endParaRPr lang="en-US" b="1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Clr>
                    <a:schemeClr val="tx2">
                      <a:lumMod val="75000"/>
                    </a:schemeClr>
                  </a:buClr>
                  <a:buNone/>
                </a:pPr>
                <a:r>
                  <a:rPr lang="en-US" b="1" dirty="0">
                    <a:latin typeface="Times New Roman" pitchFamily="18" charset="0"/>
                    <a:cs typeface="Times New Roman" pitchFamily="18" charset="0"/>
                  </a:rPr>
                  <a:t>Ionization </a:t>
                </a:r>
                <a:r>
                  <a:rPr lang="en-US" b="1" dirty="0">
                    <a:latin typeface="Times New Roman" pitchFamily="18" charset="0"/>
                    <a:cs typeface="Times New Roman" pitchFamily="18" charset="0"/>
                  </a:rPr>
                  <a:t>of weak acids and </a:t>
                </a:r>
                <a:r>
                  <a:rPr lang="en-US" b="1" dirty="0">
                    <a:latin typeface="Times New Roman" pitchFamily="18" charset="0"/>
                    <a:cs typeface="Times New Roman" pitchFamily="18" charset="0"/>
                  </a:rPr>
                  <a:t>bases: </a:t>
                </a:r>
              </a:p>
              <a:p>
                <a:pPr>
                  <a:buClr>
                    <a:schemeClr val="tx2">
                      <a:lumMod val="75000"/>
                    </a:schemeClr>
                  </a:buClr>
                  <a:buFont typeface="Courier New" pitchFamily="49" charset="0"/>
                  <a:buChar char="o"/>
                </a:pPr>
                <a:r>
                  <a:rPr lang="en-US" b="1" dirty="0">
                    <a:latin typeface="Times New Roman" pitchFamily="18" charset="0"/>
                    <a:cs typeface="Times New Roman" pitchFamily="18" charset="0"/>
                  </a:rPr>
                  <a:t>Weak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b="1" dirty="0">
                    <a:latin typeface="Times New Roman" pitchFamily="18" charset="0"/>
                    <a:cs typeface="Times New Roman" pitchFamily="18" charset="0"/>
                  </a:rPr>
                  <a:t>bases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are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ionized and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therefore </a:t>
                </a:r>
                <a:r>
                  <a:rPr lang="en-US" b="1" dirty="0">
                    <a:latin typeface="Times New Roman" pitchFamily="18" charset="0"/>
                    <a:cs typeface="Times New Roman" pitchFamily="18" charset="0"/>
                  </a:rPr>
                  <a:t>more polar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and more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water-soluble when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they are protonated. </a:t>
                </a:r>
              </a:p>
              <a:p>
                <a:pPr>
                  <a:buClr>
                    <a:schemeClr val="tx2">
                      <a:lumMod val="75000"/>
                    </a:schemeClr>
                  </a:buClr>
                  <a:buFont typeface="Courier New" pitchFamily="49" charset="0"/>
                  <a:buChar char="o"/>
                </a:pPr>
                <a:r>
                  <a:rPr lang="en-US" b="1" dirty="0">
                    <a:latin typeface="Times New Roman" pitchFamily="18" charset="0"/>
                    <a:cs typeface="Times New Roman" pitchFamily="18" charset="0"/>
                  </a:rPr>
                  <a:t>Weak </a:t>
                </a:r>
                <a:r>
                  <a:rPr lang="en-US" b="1" dirty="0">
                    <a:latin typeface="Times New Roman" pitchFamily="18" charset="0"/>
                    <a:cs typeface="Times New Roman" pitchFamily="18" charset="0"/>
                  </a:rPr>
                  <a:t>acids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are not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ionized and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so are less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water-soluble when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they are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protonated.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48640" y="1066800"/>
                <a:ext cx="9875520" cy="5562600"/>
              </a:xfrm>
              <a:blipFill rotWithShape="1">
                <a:blip r:embed="rId2"/>
                <a:stretch>
                  <a:fillRect l="-926" t="-8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685800"/>
            <a:ext cx="9875520" cy="57912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Absorption of drugs</a:t>
            </a:r>
          </a:p>
          <a:p>
            <a:pPr marL="0" indent="0">
              <a:buNone/>
            </a:pPr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Routes of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administration</a:t>
            </a:r>
          </a:p>
          <a:p>
            <a:pPr>
              <a:buFont typeface="Wingdings" pitchFamily="2" charset="2"/>
              <a:buChar char="ü"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Blood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flow</a:t>
            </a:r>
          </a:p>
          <a:p>
            <a:pPr lvl="0">
              <a:buFont typeface="Wingdings" pitchFamily="2" charset="2"/>
              <a:buChar char="ü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Concentration</a:t>
            </a:r>
          </a:p>
          <a:p>
            <a:pPr marL="0" lvl="0" indent="0">
              <a:buNone/>
            </a:pP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Routes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administration: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Drugs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usually enter the body at sites remote from the target tissue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or organ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and thus require transport by the circulation to the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intended site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of action.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enter the bloodstream, a drug must be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absorbed from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its site of administration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78123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1" y="457200"/>
            <a:ext cx="7680959" cy="6400800"/>
          </a:xfrm>
        </p:spPr>
      </p:pic>
    </p:spTree>
    <p:extLst>
      <p:ext uri="{BB962C8B-B14F-4D97-AF65-F5344CB8AC3E}">
        <p14:creationId xmlns:p14="http://schemas.microsoft.com/office/powerpoint/2010/main" val="38383482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Blood flow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447800"/>
            <a:ext cx="9875520" cy="5029200"/>
          </a:xfrm>
        </p:spPr>
        <p:txBody>
          <a:bodyPr>
            <a:normAutofit/>
          </a:bodyPr>
          <a:lstStyle/>
          <a:p>
            <a:pPr>
              <a:buClr>
                <a:schemeClr val="tx2">
                  <a:lumMod val="75000"/>
                </a:schemeClr>
              </a:buClr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Blood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flow influences absorption from 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ntramuscular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Subcutaneous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sites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from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gastrointestinal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tract as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well.</a:t>
            </a: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High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blood flow maintains a high drug depot-to-blood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concentration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gradient and thus facilitates absorption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Clr>
                <a:schemeClr val="tx2">
                  <a:lumMod val="75000"/>
                </a:schemeClr>
              </a:buClr>
              <a:buNone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Concentration 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concentration of drug at the site of administration is important in determining the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relative blood concentration.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y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Fick’s law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concentration gradient is a major determinant of the rate of absorption.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622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685800"/>
            <a:ext cx="9875520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Distribution:</a:t>
            </a:r>
          </a:p>
          <a:p>
            <a:pPr marL="0" indent="0">
              <a:buNone/>
            </a:pPr>
            <a:endParaRPr lang="en-US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Determinants of distribution</a:t>
            </a:r>
          </a:p>
          <a:p>
            <a:pPr marL="0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Size of organ</a:t>
            </a:r>
          </a:p>
          <a:p>
            <a:pPr marL="0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Blood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flow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Binding</a:t>
            </a:r>
          </a:p>
          <a:p>
            <a:pPr marL="0" indent="0">
              <a:buNone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Apparent Volume of Distribution and Physical</a:t>
            </a:r>
          </a:p>
          <a:p>
            <a:pPr marL="0" indent="0">
              <a:buNone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Volumes</a:t>
            </a:r>
          </a:p>
        </p:txBody>
      </p:sp>
    </p:spTree>
    <p:extLst>
      <p:ext uri="{BB962C8B-B14F-4D97-AF65-F5344CB8AC3E}">
        <p14:creationId xmlns:p14="http://schemas.microsoft.com/office/powerpoint/2010/main" val="3370753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609600"/>
            <a:ext cx="9875520" cy="5867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 smtClean="0"/>
              <a:t>Contents:</a:t>
            </a:r>
          </a:p>
          <a:p>
            <a:pPr marL="0" indent="0">
              <a:buNone/>
            </a:pPr>
            <a:endParaRPr lang="en-US" sz="2800" b="1" dirty="0" smtClean="0"/>
          </a:p>
          <a:p>
            <a:pPr marL="0" indent="0">
              <a:buNone/>
            </a:pPr>
            <a:r>
              <a:rPr lang="en-US" sz="2800" dirty="0" smtClean="0"/>
              <a:t>Introduction to drug</a:t>
            </a:r>
          </a:p>
          <a:p>
            <a:pPr marL="0" indent="0">
              <a:buNone/>
            </a:pPr>
            <a:r>
              <a:rPr lang="en-US" sz="2800" dirty="0" smtClean="0"/>
              <a:t>Physical nature of drug</a:t>
            </a:r>
          </a:p>
          <a:p>
            <a:pPr marL="0" indent="0">
              <a:buNone/>
            </a:pPr>
            <a:r>
              <a:rPr lang="en-US" sz="2800" dirty="0" smtClean="0"/>
              <a:t>Drug size</a:t>
            </a:r>
          </a:p>
          <a:p>
            <a:pPr marL="0" indent="0">
              <a:buNone/>
            </a:pPr>
            <a:r>
              <a:rPr lang="en-US" sz="2800" dirty="0" smtClean="0"/>
              <a:t>Drug shape</a:t>
            </a:r>
          </a:p>
          <a:p>
            <a:pPr marL="0" indent="0">
              <a:buNone/>
            </a:pPr>
            <a:r>
              <a:rPr lang="en-US" sz="2800" dirty="0" smtClean="0"/>
              <a:t>Drug receptor bond</a:t>
            </a:r>
          </a:p>
          <a:p>
            <a:pPr marL="0" indent="0">
              <a:buNone/>
            </a:pPr>
            <a:r>
              <a:rPr lang="en-US" sz="2800" dirty="0" smtClean="0"/>
              <a:t>Nature of drugs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987024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buClr>
                <a:schemeClr val="tx2">
                  <a:lumMod val="75000"/>
                </a:schemeClr>
              </a:buClr>
            </a:pP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ize of organ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Clr>
                <a:schemeClr val="tx2">
                  <a:lumMod val="75000"/>
                </a:schemeClr>
              </a:buClr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size of the organ determines the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concentration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gradient between blood and the organ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Example Skeletal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muscle can take up a large amount of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drug,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because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concentration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in the muscle tissue remains low (and the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blood tissue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gradient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high) even after relatively large amounts of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drug have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been transferred; this occurs because skeletal muscle is a very</a:t>
            </a:r>
          </a:p>
          <a:p>
            <a:pPr marL="0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large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organ.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Clr>
                <a:schemeClr val="tx2">
                  <a:lumMod val="75000"/>
                </a:schemeClr>
              </a:buClr>
              <a:buNone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Blood flow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Well perfused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tissues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(brain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heart, kidneys, and splanchnic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organs achieve) high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tissue concentrations sooner than poorly perfused tissues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(fat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bone).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1353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609600"/>
            <a:ext cx="9875520" cy="5867400"/>
          </a:xfrm>
        </p:spPr>
        <p:txBody>
          <a:bodyPr>
            <a:normAutofit lnSpcReduction="10000"/>
          </a:bodyPr>
          <a:lstStyle/>
          <a:p>
            <a:pPr marL="0" indent="0">
              <a:buClr>
                <a:schemeClr val="tx2">
                  <a:lumMod val="75000"/>
                </a:schemeClr>
              </a:buClr>
              <a:buNone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Binding</a:t>
            </a:r>
            <a:endParaRPr lang="en-US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Binding of drug in tissue and blood compartment increase its conc. in that compartment.</a:t>
            </a: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For example, warfarin is strongly bound to plasma albumin, which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restricts warfarin’s diffusion out of the vascular compartment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Clr>
                <a:schemeClr val="tx2">
                  <a:lumMod val="75000"/>
                </a:schemeClr>
              </a:buClr>
              <a:buNone/>
            </a:pP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Apparent Volume of Distribution and Physical Volumes</a:t>
            </a: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apparent volume of distribution relates the amount of drug in the body to the concentration in the plasma. </a:t>
            </a: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apparent volume of distribution (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Vd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) is an important pharmacokinetic parameter that reflects the distribution of drug in the body.</a:t>
            </a:r>
          </a:p>
          <a:p>
            <a:pPr marL="0" indent="0">
              <a:buClr>
                <a:schemeClr val="tx2">
                  <a:lumMod val="75000"/>
                </a:schemeClr>
              </a:buClr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q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39271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676400"/>
            <a:ext cx="9875520" cy="4953000"/>
          </a:xfrm>
        </p:spPr>
        <p:txBody>
          <a:bodyPr>
            <a:noAutofit/>
          </a:bodyPr>
          <a:lstStyle/>
          <a:p>
            <a:pPr>
              <a:buClr>
                <a:schemeClr val="tx2">
                  <a:lumMod val="75000"/>
                </a:schemeClr>
              </a:buClr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action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of many drugs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sympathomimetics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phenothiazines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is terminated before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excretion,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because they are metabolized to biologically inactive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derivatives.</a:t>
            </a: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contrast,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pro drugs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eg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levodopa,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minoxidil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) are inactive as administered and must be metabolized in the body to become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active.</a:t>
            </a: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Many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drugs are active as administered and have active metabolites as well (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eg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morphine, some benzodiazepines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Clr>
                <a:schemeClr val="tx2">
                  <a:lumMod val="75000"/>
                </a:schemeClr>
              </a:buClr>
              <a:buNone/>
            </a:pP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(Drug Elimination Without Metabolism)</a:t>
            </a: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Some drugs (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eg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lithium, many others) are not modified by the body; they continue to act until they are excreted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8640" y="533400"/>
            <a:ext cx="9875520" cy="9144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Drug metabolism (</a:t>
            </a:r>
            <a:r>
              <a:rPr lang="en-US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as a mechanism of activation</a:t>
            </a:r>
            <a:r>
              <a:rPr lang="en-US" sz="3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or termination of drug action)</a:t>
            </a:r>
            <a:endParaRPr lang="en-US" sz="3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523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685800"/>
            <a:ext cx="9875520" cy="5791200"/>
          </a:xfrm>
        </p:spPr>
        <p:txBody>
          <a:bodyPr>
            <a:normAutofit/>
          </a:bodyPr>
          <a:lstStyle/>
          <a:p>
            <a:pPr marL="0" indent="0">
              <a:buClr>
                <a:schemeClr val="tx2">
                  <a:lumMod val="75000"/>
                </a:schemeClr>
              </a:buClr>
              <a:buNone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Elimination</a:t>
            </a: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Disappearance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of the active molecules from the site of action, the bloodstream, and the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body determines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duration of action for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many drugs</a:t>
            </a: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Note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: Drug elimination is not the same as drug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excretion A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drug may be eliminated by metabolism long before the modified molecules are excreted from the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body.</a:t>
            </a: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most drugs and their metabolites, excretion is primarily by way of the kidney. </a:t>
            </a: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e.g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Volatile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anesthetic gases, a major exception, are excreted primarily by the lungs.</a:t>
            </a:r>
          </a:p>
        </p:txBody>
      </p:sp>
    </p:spTree>
    <p:extLst>
      <p:ext uri="{BB962C8B-B14F-4D97-AF65-F5344CB8AC3E}">
        <p14:creationId xmlns:p14="http://schemas.microsoft.com/office/powerpoint/2010/main" val="199158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" y="685800"/>
            <a:ext cx="10241280" cy="556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38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Pharmacodynamic Principles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Clr>
                <a:schemeClr val="tx2">
                  <a:lumMod val="75000"/>
                </a:schemeClr>
              </a:buClr>
              <a:buNone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Receptors </a:t>
            </a:r>
          </a:p>
          <a:p>
            <a:pPr marL="0" indent="0">
              <a:buClr>
                <a:schemeClr val="tx2">
                  <a:lumMod val="75000"/>
                </a:schemeClr>
              </a:buClr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eceptors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are large regulatory molecules that influence important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biochemical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processes (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eg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enzymes involved in glucose metabolism) or physiologic processes (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eg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ion channel receptors, neurotransmitter reuptake transporters, and ion transporters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9390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" y="685800"/>
            <a:ext cx="9875520" cy="990600"/>
          </a:xfrm>
        </p:spPr>
        <p:txBody>
          <a:bodyPr>
            <a:normAutofit/>
          </a:bodyPr>
          <a:lstStyle/>
          <a:p>
            <a:pPr>
              <a:buClr>
                <a:schemeClr val="tx2">
                  <a:lumMod val="75000"/>
                </a:schemeClr>
              </a:buClr>
            </a:pPr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Receptors &amp; Inert binding sites</a:t>
            </a:r>
            <a:endParaRPr lang="en-US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Recognition sites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Specific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regions of receptor molecules provide the local areas responsible for drug binding. Such areas are termed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receptor sites or recognition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sites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Inert binding sites</a:t>
            </a: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 addition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drugs bind to some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non regulatory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molecules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in the body without producing a discernible effect. Such binding sites are termed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inert binding sites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2609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References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Katzung</a:t>
            </a:r>
            <a:r>
              <a:rPr lang="en-US" dirty="0"/>
              <a:t> &amp; </a:t>
            </a:r>
            <a:r>
              <a:rPr lang="en-US" dirty="0" smtClean="0"/>
              <a:t>Trevor’s Pharmacology</a:t>
            </a:r>
            <a:endParaRPr lang="en-US" dirty="0"/>
          </a:p>
          <a:p>
            <a:r>
              <a:rPr lang="en-US" dirty="0">
                <a:hlinkClick r:id="rId2"/>
              </a:rPr>
              <a:t>https://theartofmed.wordpress.com/2015/05/28/introduction-to-pharmacology-i-characteristics-of-drugs/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82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Introduction to Drug</a:t>
            </a:r>
            <a:endParaRPr lang="en-US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Clr>
                <a:schemeClr val="tx2">
                  <a:lumMod val="75000"/>
                </a:schemeClr>
              </a:buClr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Drug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548640" lvl="2" indent="0" algn="just">
              <a:lnSpc>
                <a:spcPct val="150000"/>
              </a:lnSpc>
              <a:buClr>
                <a:schemeClr val="tx2">
                  <a:lumMod val="75000"/>
                </a:schemeClr>
              </a:buCl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Can be defined as chemical agents that uniquely interact with specific target molecules in the body, thereby producing a biological effect</a:t>
            </a:r>
          </a:p>
          <a:p>
            <a:pPr marL="548640" lvl="2" indent="0" algn="just">
              <a:lnSpc>
                <a:spcPct val="150000"/>
              </a:lnSpc>
              <a:buClr>
                <a:schemeClr val="tx2">
                  <a:lumMod val="75000"/>
                </a:schemeClr>
              </a:buClr>
              <a:buNone/>
            </a:pP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3276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10744200" cy="4267200"/>
          </a:xfrm>
        </p:spPr>
        <p:txBody>
          <a:bodyPr>
            <a:noAutofit/>
          </a:bodyPr>
          <a:lstStyle/>
          <a:p>
            <a:pPr marL="0" indent="0" algn="just">
              <a:buClr>
                <a:schemeClr val="tx2">
                  <a:lumMod val="75000"/>
                </a:schemeClr>
              </a:buClr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Nature</a:t>
            </a:r>
          </a:p>
          <a:p>
            <a:pPr algn="just">
              <a:buClr>
                <a:schemeClr val="tx2">
                  <a:lumMod val="75000"/>
                </a:schemeClr>
              </a:buClr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Many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drugs found in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nature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are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alkaloids, have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basic pH in solution,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usually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as a result of amine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groups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in their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structure</a:t>
            </a:r>
          </a:p>
          <a:p>
            <a:pPr marL="0" indent="0" algn="just">
              <a:buClr>
                <a:schemeClr val="tx2">
                  <a:lumMod val="75000"/>
                </a:schemeClr>
              </a:buClr>
              <a:buNone/>
            </a:pP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Origin</a:t>
            </a:r>
          </a:p>
          <a:p>
            <a:pPr algn="just">
              <a:buClr>
                <a:schemeClr val="tx2">
                  <a:lumMod val="75000"/>
                </a:schemeClr>
              </a:buClr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ound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in plants or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animals,</a:t>
            </a:r>
          </a:p>
          <a:p>
            <a:pPr algn="just">
              <a:buClr>
                <a:schemeClr val="tx2">
                  <a:lumMod val="75000"/>
                </a:schemeClr>
              </a:buClr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thers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are partially or completely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synthetic</a:t>
            </a:r>
            <a:r>
              <a:rPr lang="en-US" sz="2800" u="sng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63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609600"/>
            <a:ext cx="9875520" cy="57912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4300" b="1" dirty="0"/>
              <a:t>Physical Nature of </a:t>
            </a:r>
            <a:r>
              <a:rPr lang="en-US" sz="4300" b="1" dirty="0" smtClean="0"/>
              <a:t>Drug</a:t>
            </a:r>
          </a:p>
          <a:p>
            <a:pPr marL="0" indent="0">
              <a:buNone/>
            </a:pPr>
            <a:endParaRPr lang="en-US" sz="4300" b="1" dirty="0" smtClean="0"/>
          </a:p>
          <a:p>
            <a:pPr marL="0" lvl="0" indent="0">
              <a:buNone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Inorganic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ions</a:t>
            </a:r>
          </a:p>
          <a:p>
            <a:pPr marL="0" indent="0">
              <a:buNone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Non-peptide organic molecules</a:t>
            </a:r>
          </a:p>
          <a:p>
            <a:pPr marL="0" lvl="0" indent="0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Lipids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Carbohydrates</a:t>
            </a:r>
          </a:p>
          <a:p>
            <a:pPr marL="0" indent="0">
              <a:buNone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Small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proteins</a:t>
            </a:r>
          </a:p>
          <a:p>
            <a:pPr marL="0" lvl="0" indent="0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Nucleic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acids, peptides</a:t>
            </a:r>
          </a:p>
          <a:p>
            <a:endParaRPr lang="en-US" b="1" dirty="0"/>
          </a:p>
          <a:p>
            <a:pPr lvl="0"/>
            <a:endParaRPr lang="en-US" b="1" dirty="0"/>
          </a:p>
          <a:p>
            <a:pPr marL="0" indent="0">
              <a:buNone/>
            </a:pP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97666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Drug Size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905000"/>
            <a:ext cx="9875520" cy="4572000"/>
          </a:xfrm>
        </p:spPr>
        <p:txBody>
          <a:bodyPr>
            <a:normAutofit/>
          </a:bodyPr>
          <a:lstStyle/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Drugs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vary in size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from, molecular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weight (MW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 7 (lithium)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to over MW 50,000 (thrombolytic enzymes, antibodies, other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proteins).</a:t>
            </a:r>
          </a:p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Most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drugs, however, have MWs between 100 and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1000</a:t>
            </a:r>
          </a:p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Drugs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smaller than MW 100 are rarely sufficiently selective in their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actions</a:t>
            </a:r>
          </a:p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Whereas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drugs much larger than MW 1000 are often poorly absorbed and poorly distributed in the body.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Clr>
                <a:schemeClr val="tx2">
                  <a:lumMod val="75000"/>
                </a:schemeClr>
              </a:buClr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93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9875520" cy="9906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Drug Shape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9875520" cy="5181600"/>
          </a:xfrm>
        </p:spPr>
        <p:txBody>
          <a:bodyPr>
            <a:noAutofit/>
          </a:bodyPr>
          <a:lstStyle/>
          <a:p>
            <a:pPr algn="just">
              <a:buClr>
                <a:schemeClr val="tx2">
                  <a:lumMod val="75000"/>
                </a:schemeClr>
              </a:buClr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molecule has a characteristic size and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shape </a:t>
            </a:r>
          </a:p>
          <a:p>
            <a:pPr algn="just">
              <a:buClr>
                <a:schemeClr val="tx2">
                  <a:lumMod val="75000"/>
                </a:schemeClr>
              </a:buClr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precise shape of a molecule is usually very important to its function in the living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cell.</a:t>
            </a:r>
          </a:p>
          <a:p>
            <a:pPr algn="just">
              <a:buClr>
                <a:schemeClr val="tx2">
                  <a:lumMod val="75000"/>
                </a:schemeClr>
              </a:buClr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drug has to be a perfect shape to “fit” into the receptor</a:t>
            </a:r>
            <a:r>
              <a:rPr lang="en-US" sz="2800" dirty="0" smtClean="0"/>
              <a:t>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chemeClr val="tx2">
                  <a:lumMod val="75000"/>
                </a:schemeClr>
              </a:buClr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Chemically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a drug has to have a certain 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configuration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that allows it to be chemically active and thus, react with a drug</a:t>
            </a:r>
            <a:r>
              <a:rPr lang="en-US" sz="2800" dirty="0" smtClean="0"/>
              <a:t>.</a:t>
            </a:r>
          </a:p>
          <a:p>
            <a:pPr algn="just">
              <a:buClr>
                <a:schemeClr val="tx2">
                  <a:lumMod val="75000"/>
                </a:schemeClr>
              </a:buClr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drug must be of a specific shape that allows it to interact with the receptor</a:t>
            </a:r>
            <a:r>
              <a:rPr lang="en-US" sz="2800" i="1" dirty="0"/>
              <a:t>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23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Drug-Receptor Bond</a:t>
            </a:r>
            <a:b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/>
              <a:t> </a:t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Drug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interact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with biological systems in ways that mimic, resemble or otherwise affect the natural chemicals of the body.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Most drugs combine (bind) with specific receptors to produce a particular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response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Drugs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can produce effects by virtue of their acidic or basic properties (e.g.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antacids),ability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to denature proteins (astringents), osmotic properties (laxatives, diuretics), or physicochemical interactions with membrane lipids (general and local anesthetics). </a:t>
            </a:r>
          </a:p>
        </p:txBody>
      </p:sp>
    </p:spTree>
    <p:extLst>
      <p:ext uri="{BB962C8B-B14F-4D97-AF65-F5344CB8AC3E}">
        <p14:creationId xmlns:p14="http://schemas.microsoft.com/office/powerpoint/2010/main" val="260745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Drug-Receptor Bonds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524000"/>
            <a:ext cx="6156960" cy="4953000"/>
          </a:xfrm>
        </p:spPr>
        <p:txBody>
          <a:bodyPr>
            <a:normAutofit/>
          </a:bodyPr>
          <a:lstStyle/>
          <a:p>
            <a:pPr marL="0" indent="0">
              <a:buClr>
                <a:schemeClr val="tx2">
                  <a:lumMod val="75000"/>
                </a:schemeClr>
              </a:buCl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Drugs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bind to receptors with a variety of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Chemical bonds,  </a:t>
            </a: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ovalent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bonds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(irreversible binding)</a:t>
            </a: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weaker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electrostatic bonds (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eg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0" indent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between a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cation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and an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anion)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uch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weaker interactions</a:t>
            </a:r>
          </a:p>
          <a:p>
            <a:pPr marL="0" indent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eg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hydrogen, van der Waals, </a:t>
            </a:r>
          </a:p>
          <a:p>
            <a:pPr marL="0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hydrophobic bonds).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Image result for chemical bond in receptor and dru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685800"/>
            <a:ext cx="4114799" cy="6029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861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2595</TotalTime>
  <Words>1364</Words>
  <Application>Microsoft Office PowerPoint</Application>
  <PresentationFormat>Custom</PresentationFormat>
  <Paragraphs>148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Clarity</vt:lpstr>
      <vt:lpstr>Custom Design</vt:lpstr>
      <vt:lpstr>PowerPoint Presentation</vt:lpstr>
      <vt:lpstr>PowerPoint Presentation</vt:lpstr>
      <vt:lpstr>Introduction to Drug</vt:lpstr>
      <vt:lpstr>PowerPoint Presentation</vt:lpstr>
      <vt:lpstr>PowerPoint Presentation</vt:lpstr>
      <vt:lpstr>Drug Size</vt:lpstr>
      <vt:lpstr>Drug Shape</vt:lpstr>
      <vt:lpstr>  Drug-Receptor Bond   </vt:lpstr>
      <vt:lpstr>Drug-Receptor Bonds</vt:lpstr>
      <vt:lpstr>Nature of Drugs</vt:lpstr>
      <vt:lpstr>PowerPoint Presentation</vt:lpstr>
      <vt:lpstr>Permeation</vt:lpstr>
      <vt:lpstr>PowerPoint Presentation</vt:lpstr>
      <vt:lpstr>Fick’s law of diffusion</vt:lpstr>
      <vt:lpstr>Water and Lipid Solubility of Drugs</vt:lpstr>
      <vt:lpstr>PowerPoint Presentation</vt:lpstr>
      <vt:lpstr>PowerPoint Presentation</vt:lpstr>
      <vt:lpstr>Blood flow</vt:lpstr>
      <vt:lpstr>PowerPoint Presentation</vt:lpstr>
      <vt:lpstr>Size of organ</vt:lpstr>
      <vt:lpstr>PowerPoint Presentation</vt:lpstr>
      <vt:lpstr>Drug metabolism (as a mechanism of activation or termination of drug action)</vt:lpstr>
      <vt:lpstr>PowerPoint Presentation</vt:lpstr>
      <vt:lpstr>PowerPoint Presentation</vt:lpstr>
      <vt:lpstr>Pharmacodynamic Principles</vt:lpstr>
      <vt:lpstr>Receptors &amp; Inert binding sites</vt:lpstr>
      <vt:lpstr>References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Molecular delivery for cellular &amp; sub cellular processes that contribute to human disease</dc:title>
  <dc:creator>Affa</dc:creator>
  <cp:lastModifiedBy>COMPUTER CORNER</cp:lastModifiedBy>
  <cp:revision>191</cp:revision>
  <dcterms:created xsi:type="dcterms:W3CDTF">2019-03-13T15:11:41Z</dcterms:created>
  <dcterms:modified xsi:type="dcterms:W3CDTF">2020-03-02T16:14:13Z</dcterms:modified>
</cp:coreProperties>
</file>